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85" r:id="rId3"/>
    <p:sldId id="270" r:id="rId4"/>
    <p:sldId id="271" r:id="rId5"/>
    <p:sldId id="284" r:id="rId6"/>
    <p:sldId id="275" r:id="rId7"/>
    <p:sldId id="274" r:id="rId8"/>
    <p:sldId id="286" r:id="rId9"/>
    <p:sldId id="276" r:id="rId10"/>
    <p:sldId id="287" r:id="rId11"/>
    <p:sldId id="288" r:id="rId12"/>
    <p:sldId id="277" r:id="rId13"/>
    <p:sldId id="28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D3633"/>
    <a:srgbClr val="F8B200"/>
    <a:srgbClr val="E09E28"/>
    <a:srgbClr val="EBC175"/>
    <a:srgbClr val="A6A6A6"/>
    <a:srgbClr val="F3F4F2"/>
    <a:srgbClr val="E2E4E0"/>
    <a:srgbClr val="D1D4CD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2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.sv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37.png"/><Relationship Id="rId7" Type="http://schemas.openxmlformats.org/officeDocument/2006/relationships/image" Target="../media/image5.png"/><Relationship Id="rId12" Type="http://schemas.openxmlformats.org/officeDocument/2006/relationships/image" Target="../media/image3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9" Type="http://schemas.openxmlformats.org/officeDocument/2006/relationships/image" Target="../media/image4.svg"/><Relationship Id="rId1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39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19" Type="http://schemas.openxmlformats.org/officeDocument/2006/relationships/image" Target="../media/image40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41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19" Type="http://schemas.openxmlformats.org/officeDocument/2006/relationships/image" Target="../media/image42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44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12.jpeg"/><Relationship Id="rId21" Type="http://schemas.openxmlformats.org/officeDocument/2006/relationships/image" Target="../media/image15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19" Type="http://schemas.openxmlformats.org/officeDocument/2006/relationships/image" Target="../media/image13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Relationship Id="rId2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17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19" Type="http://schemas.openxmlformats.org/officeDocument/2006/relationships/image" Target="../media/image18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20.png"/><Relationship Id="rId7" Type="http://schemas.openxmlformats.org/officeDocument/2006/relationships/image" Target="../media/image5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7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5" Type="http://schemas.openxmlformats.org/officeDocument/2006/relationships/image" Target="../media/image22.png"/><Relationship Id="rId10" Type="http://schemas.openxmlformats.org/officeDocument/2006/relationships/image" Target="../media/image10.png"/><Relationship Id="rId9" Type="http://schemas.openxmlformats.org/officeDocument/2006/relationships/image" Target="../media/image4.svg"/><Relationship Id="rId1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9.png"/><Relationship Id="rId7" Type="http://schemas.openxmlformats.org/officeDocument/2006/relationships/image" Target="../media/image26.png"/><Relationship Id="rId12" Type="http://schemas.openxmlformats.org/officeDocument/2006/relationships/image" Target="../media/image9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8.png"/><Relationship Id="rId5" Type="http://schemas.openxmlformats.org/officeDocument/2006/relationships/image" Target="../media/image7.svg"/><Relationship Id="rId15" Type="http://schemas.openxmlformats.org/officeDocument/2006/relationships/image" Target="../media/image30.png"/><Relationship Id="rId10" Type="http://schemas.openxmlformats.org/officeDocument/2006/relationships/image" Target="../media/image8.svg"/><Relationship Id="rId9" Type="http://schemas.openxmlformats.org/officeDocument/2006/relationships/image" Target="../media/image27.png"/><Relationship Id="rId1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7" Type="http://schemas.openxmlformats.org/officeDocument/2006/relationships/image" Target="../media/image5.png"/><Relationship Id="rId12" Type="http://schemas.openxmlformats.org/officeDocument/2006/relationships/image" Target="../media/image3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5.svg"/><Relationship Id="rId5" Type="http://schemas.openxmlformats.org/officeDocument/2006/relationships/image" Target="../media/image2.svg"/><Relationship Id="rId10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4.svg"/><Relationship Id="rId18" Type="http://schemas.openxmlformats.org/officeDocument/2006/relationships/image" Target="../media/image3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17" Type="http://schemas.openxmlformats.org/officeDocument/2006/relationships/image" Target="../media/image6.svg"/><Relationship Id="rId2" Type="http://schemas.openxmlformats.org/officeDocument/2006/relationships/image" Target="../media/image7.png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3.svg"/><Relationship Id="rId5" Type="http://schemas.openxmlformats.org/officeDocument/2006/relationships/image" Target="../media/image2.svg"/><Relationship Id="rId15" Type="http://schemas.openxmlformats.org/officeDocument/2006/relationships/image" Target="../media/image5.svg"/><Relationship Id="rId10" Type="http://schemas.openxmlformats.org/officeDocument/2006/relationships/image" Target="../media/image8.png"/><Relationship Id="rId9" Type="http://schemas.openxmlformats.org/officeDocument/2006/relationships/image" Target="../media/image1.svg"/><Relationship Id="rId1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.sv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7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.svg"/><Relationship Id="rId5" Type="http://schemas.openxmlformats.org/officeDocument/2006/relationships/image" Target="../media/image2.svg"/><Relationship Id="rId15" Type="http://schemas.openxmlformats.org/officeDocument/2006/relationships/image" Target="../media/image34.png"/><Relationship Id="rId10" Type="http://schemas.openxmlformats.org/officeDocument/2006/relationships/image" Target="../media/image9.png"/><Relationship Id="rId9" Type="http://schemas.openxmlformats.org/officeDocument/2006/relationships/image" Target="../media/image1.sv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300" y="2376186"/>
            <a:ext cx="11774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的变更风控工具</a:t>
            </a:r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Agith</a:t>
            </a:r>
            <a:endParaRPr lang="zh-CN" altLang="en-US" sz="4800" dirty="0" err="1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4580" y="401104"/>
            <a:ext cx="649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监控</a:t>
            </a:r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文件、网络、进程类系统命令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12"/>
          <a:stretch>
            <a:fillRect/>
          </a:stretch>
        </p:blipFill>
        <p:spPr>
          <a:xfrm>
            <a:off x="510989" y="3777247"/>
            <a:ext cx="2432423" cy="2599655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13"/>
          <a:stretch>
            <a:fillRect/>
          </a:stretch>
        </p:blipFill>
        <p:spPr>
          <a:xfrm>
            <a:off x="3851634" y="3777247"/>
            <a:ext cx="3277141" cy="25996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6997" y="3777247"/>
            <a:ext cx="3785630" cy="25996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63178" y="647077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现有监控点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26256" y="64707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系统资源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525183" y="647077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监控网络调用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6256" y="1202254"/>
            <a:ext cx="112534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部署在用户空间的监控器、部署在内核态的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内核程序与两者交互数据所使用的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案例：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vim”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命令查看文件的内容。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程序启动时获取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链接启动的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，作为进程树的根节点。将进程树写入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，触发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fork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写入进程树。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程序调用系统的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。触发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部署在内核的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进程属于进程树，将调用信息（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调用进程的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，调用的函数名，调用对象的资源名（文件名），调用参数等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）写入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Map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4580" y="401104"/>
            <a:ext cx="64905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程序运行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demo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Picture 1" descr="Screen Shot 2022-10-14 at 1.23.29 AM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0885" y="1813560"/>
            <a:ext cx="3124200" cy="2705100"/>
          </a:xfrm>
          <a:prstGeom prst="rect">
            <a:avLst/>
          </a:prstGeom>
        </p:spPr>
      </p:pic>
      <p:pic>
        <p:nvPicPr>
          <p:cNvPr id="5" name="Picture 4" descr="Screen Shot 2022-10-14 at 1.19.36 AM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01615" y="1217930"/>
            <a:ext cx="6491605" cy="55162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332351" y="5114413"/>
            <a:ext cx="192087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 -fr test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4581" y="223825"/>
            <a:ext cx="530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变更风控解决方案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18"/>
          <a:stretch>
            <a:fillRect/>
          </a:stretch>
        </p:blipFill>
        <p:spPr>
          <a:xfrm>
            <a:off x="4499542" y="1631525"/>
            <a:ext cx="1768548" cy="3917237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19"/>
          <a:stretch>
            <a:fillRect/>
          </a:stretch>
        </p:blipFill>
        <p:spPr>
          <a:xfrm>
            <a:off x="6743591" y="1631526"/>
            <a:ext cx="1860140" cy="3947954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20"/>
          <a:stretch>
            <a:fillRect/>
          </a:stretch>
        </p:blipFill>
        <p:spPr>
          <a:xfrm>
            <a:off x="9079233" y="1631525"/>
            <a:ext cx="2683800" cy="391723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04737" y="1631525"/>
            <a:ext cx="416776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事前：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应用结构化的命令影响面数据提升命令拦截模型的精确率与召回率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事中：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自适应灵活匹配变更监控范围，输出结构化的影响面数据，根据预定义规则发布告警。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事后：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应用结构化的命令影响面数据构建命令粒度的根因定位算法。对变更导致的故障，发现导致故障的高危命令。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140411" y="6039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事前</a:t>
            </a:r>
            <a:endParaRPr lang="zh-CN" altLang="en-US" b="1" dirty="0"/>
          </a:p>
        </p:txBody>
      </p:sp>
      <p:sp>
        <p:nvSpPr>
          <p:cNvPr id="17" name="文本框 16"/>
          <p:cNvSpPr txBox="1"/>
          <p:nvPr/>
        </p:nvSpPr>
        <p:spPr>
          <a:xfrm>
            <a:off x="7204258" y="603968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事中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10614024" y="60492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事后</a:t>
            </a:r>
            <a:endParaRPr lang="zh-CN" altLang="en-US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175913" y="1817133"/>
            <a:ext cx="20377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欢迎加入！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74" name="Picture 2" descr="C:\Users\s00519336\AppData\Roaming\eSpace_Desktop\UserData\s00519336\imagefiles\fullImagefc4ee447dbb20875bae2737cf058bb2db5667da5.png"/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6" t="24678" r="11141" b="18396"/>
          <a:stretch>
            <a:fillRect/>
          </a:stretch>
        </p:blipFill>
        <p:spPr bwMode="auto">
          <a:xfrm>
            <a:off x="5175913" y="2839719"/>
            <a:ext cx="1936769" cy="1936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41" t="4579" r="4935" b="17274"/>
          <a:stretch>
            <a:fillRect/>
          </a:stretch>
        </p:blipFill>
        <p:spPr>
          <a:xfrm>
            <a:off x="9379799" y="1835360"/>
            <a:ext cx="1936956" cy="22614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326494" y="1867719"/>
            <a:ext cx="1788017" cy="22290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406662" y="1840734"/>
            <a:ext cx="1804837" cy="22560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857022" y="111547"/>
            <a:ext cx="1041297" cy="105778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85755" y="91381"/>
            <a:ext cx="1153030" cy="11530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74007" y="4356405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上官栋栋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中央研究院服务实验室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研究员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646140" y="4356405"/>
            <a:ext cx="1325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陈鹏飞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博士生导师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685337" y="4356405"/>
            <a:ext cx="1325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张钧宇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中山大学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学院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硕士在读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4581" y="223825"/>
            <a:ext cx="530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变更导致的故障占比</a:t>
            </a:r>
            <a:r>
              <a:rPr lang="en-US" altLang="zh-CN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40%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9219" y="1497424"/>
            <a:ext cx="4816357" cy="275902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369829" y="4857894"/>
            <a:ext cx="336983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产品问题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供应商问题占比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53%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现网作业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手动变更占比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40%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856543" y="2493001"/>
            <a:ext cx="6037943" cy="106575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810419" y="5012643"/>
            <a:ext cx="4543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84.7%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的故障发生在系统升级与维护过程中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23667" y="435129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华为云故障根因分析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968719" y="4266420"/>
            <a:ext cx="311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公开云故障数据根因分析</a:t>
            </a:r>
            <a:r>
              <a:rPr lang="en-US" altLang="zh-CN" baseline="30000" dirty="0" smtClean="0"/>
              <a:t>【1】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76796" y="6087092"/>
            <a:ext cx="111491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[1]</a:t>
            </a:r>
            <a:r>
              <a:rPr lang="en-US" altLang="zh-CN" dirty="0"/>
              <a:t> Going through the Life Cycle of Faults in </a:t>
            </a:r>
            <a:r>
              <a:rPr lang="en-US" altLang="zh-CN" dirty="0" err="1" smtClean="0"/>
              <a:t>Clouds:Guidelines</a:t>
            </a:r>
            <a:r>
              <a:rPr lang="en-US" altLang="zh-CN" dirty="0" smtClean="0"/>
              <a:t> </a:t>
            </a:r>
            <a:r>
              <a:rPr lang="en-US" altLang="zh-CN" dirty="0"/>
              <a:t>on Fault </a:t>
            </a:r>
            <a:r>
              <a:rPr lang="en-US" altLang="zh-CN" dirty="0" smtClean="0"/>
              <a:t>Handling.</a:t>
            </a:r>
            <a:r>
              <a:rPr lang="en-US" altLang="zh-CN" dirty="0"/>
              <a:t> </a:t>
            </a:r>
            <a:r>
              <a:rPr lang="en-US" altLang="zh-CN" dirty="0" smtClean="0"/>
              <a:t>X Li, G Yu, P Chen</a:t>
            </a:r>
            <a:r>
              <a:rPr lang="zh-CN" altLang="en-US" dirty="0" smtClean="0"/>
              <a:t>，</a:t>
            </a:r>
            <a:r>
              <a:rPr lang="en-US" altLang="zh-CN" dirty="0" smtClean="0"/>
              <a:t>H</a:t>
            </a:r>
            <a:r>
              <a:rPr lang="zh-CN" altLang="en-US" dirty="0"/>
              <a:t> </a:t>
            </a:r>
            <a:r>
              <a:rPr lang="en-US" altLang="zh-CN" dirty="0" smtClean="0"/>
              <a:t>Chen. Z Chen.ISSRE.2022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80658" y="373981"/>
            <a:ext cx="530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变更风控的现有方案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502978" y="1293863"/>
            <a:ext cx="3410301" cy="3969355"/>
            <a:chOff x="810335" y="1626077"/>
            <a:chExt cx="2652713" cy="3935874"/>
          </a:xfrm>
        </p:grpSpPr>
        <p:sp>
          <p:nvSpPr>
            <p:cNvPr id="12" name="矩形 11"/>
            <p:cNvSpPr/>
            <p:nvPr/>
          </p:nvSpPr>
          <p:spPr>
            <a:xfrm>
              <a:off x="810335" y="1626077"/>
              <a:ext cx="2652713" cy="38877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4"/>
            <p:cNvSpPr txBox="1">
              <a:spLocks noChangeArrowheads="1"/>
            </p:cNvSpPr>
            <p:nvPr/>
          </p:nvSpPr>
          <p:spPr bwMode="auto">
            <a:xfrm>
              <a:off x="1870785" y="1721327"/>
              <a:ext cx="800219" cy="446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事前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70673" y="2373789"/>
              <a:ext cx="2327275" cy="318816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权限管理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建立权限管理机制。根据运维账户的权限，放行或者限制操作命令，降低系统风险。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黑白命令拦截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对运维人员的操作命令建立黑白名单。运维命令符合白名单关键字予以放行，命中黑名单关键字则要拦截。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481080" y="1293863"/>
            <a:ext cx="3412341" cy="3947667"/>
            <a:chOff x="4668837" y="1541270"/>
            <a:chExt cx="2654300" cy="4590703"/>
          </a:xfrm>
        </p:grpSpPr>
        <p:sp>
          <p:nvSpPr>
            <p:cNvPr id="13" name="矩形 12"/>
            <p:cNvSpPr/>
            <p:nvPr/>
          </p:nvSpPr>
          <p:spPr>
            <a:xfrm>
              <a:off x="4668837" y="1541270"/>
              <a:ext cx="2654300" cy="459070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文本框 16"/>
            <p:cNvSpPr txBox="1">
              <a:spLocks noChangeArrowheads="1"/>
            </p:cNvSpPr>
            <p:nvPr/>
          </p:nvSpPr>
          <p:spPr bwMode="auto">
            <a:xfrm>
              <a:off x="5729287" y="1636521"/>
              <a:ext cx="800219" cy="5241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事中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725987" y="2545098"/>
              <a:ext cx="2540000" cy="268432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变更服务监控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提高变更服务的监控等级，观察分析变更前后业务指标的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变化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命令日志：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在运维过程中，记录运维人员的操作命令与目标主机的回显数据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90232" y="1293863"/>
            <a:ext cx="3412341" cy="3947667"/>
            <a:chOff x="7754937" y="1541271"/>
            <a:chExt cx="2654300" cy="3887787"/>
          </a:xfrm>
        </p:grpSpPr>
        <p:sp>
          <p:nvSpPr>
            <p:cNvPr id="14" name="矩形 13"/>
            <p:cNvSpPr/>
            <p:nvPr/>
          </p:nvSpPr>
          <p:spPr>
            <a:xfrm>
              <a:off x="7754937" y="1541271"/>
              <a:ext cx="2654300" cy="388778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7"/>
            <p:cNvSpPr txBox="1">
              <a:spLocks noChangeArrowheads="1"/>
            </p:cNvSpPr>
            <p:nvPr/>
          </p:nvSpPr>
          <p:spPr bwMode="auto">
            <a:xfrm>
              <a:off x="8815387" y="1631758"/>
              <a:ext cx="800219" cy="443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itchFamily="2" charset="-122"/>
                </a:defRPr>
              </a:lvl9pPr>
            </a:lstStyle>
            <a:p>
              <a:r>
                <a: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事后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012112" y="2288983"/>
              <a:ext cx="2232025" cy="292976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安全审计：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查询运维操作的日志，根据预定义的规则审计违规操作，发送告警信息。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故障根因分析：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当故障发生时，检索与故障节点相关的变更单。分析相关性，采取对应措施恢复故障。</a:t>
              </a: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472319" y="54953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疏密难控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494542" y="55720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视角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278236" y="549539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效率低</a:t>
            </a: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等腰三角形 9"/>
          <p:cNvSpPr/>
          <p:nvPr/>
        </p:nvSpPr>
        <p:spPr>
          <a:xfrm rot="10800000">
            <a:off x="3873750" y="5978722"/>
            <a:ext cx="4312088" cy="271240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F0F4FA"/>
              </a:gs>
              <a:gs pos="79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494542" y="63930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变更视角</a:t>
            </a:r>
            <a:endParaRPr lang="zh-CN" alt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501925" y="396555"/>
            <a:ext cx="530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面向服务的监控方式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2" name="图片 11"/>
          <p:cNvPicPr preferRelativeResize="0"/>
          <p:nvPr/>
        </p:nvPicPr>
        <p:blipFill>
          <a:blip r:embed="rId12"/>
          <a:stretch>
            <a:fillRect/>
          </a:stretch>
        </p:blipFill>
        <p:spPr>
          <a:xfrm>
            <a:off x="9743276" y="2612353"/>
            <a:ext cx="1960058" cy="1397000"/>
          </a:xfrm>
          <a:prstGeom prst="rect">
            <a:avLst/>
          </a:prstGeom>
        </p:spPr>
      </p:pic>
      <p:pic>
        <p:nvPicPr>
          <p:cNvPr id="13" name="图片 12"/>
          <p:cNvPicPr preferRelativeResize="0"/>
          <p:nvPr/>
        </p:nvPicPr>
        <p:blipFill>
          <a:blip r:embed="rId13"/>
          <a:stretch>
            <a:fillRect/>
          </a:stretch>
        </p:blipFill>
        <p:spPr>
          <a:xfrm>
            <a:off x="6034659" y="2638813"/>
            <a:ext cx="1827163" cy="1301463"/>
          </a:xfrm>
          <a:prstGeom prst="rect">
            <a:avLst/>
          </a:prstGeom>
        </p:spPr>
      </p:pic>
      <p:pic>
        <p:nvPicPr>
          <p:cNvPr id="14" name="图片 13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8016923" y="2630377"/>
            <a:ext cx="1762350" cy="124408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132" y="2906914"/>
            <a:ext cx="5547514" cy="328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125146" y="4396241"/>
            <a:ext cx="2625154" cy="174941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356447" y="4422867"/>
            <a:ext cx="2556429" cy="16869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7045799" y="62981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面向服务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10169307" y="62648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面向变更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600083" y="4009353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Metrics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8601017" y="4009353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Log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10444222" y="4053535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Trace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361210" y="1066959"/>
            <a:ext cx="1134689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传统的指标、日志、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Trace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是面向服务，监控独立服务的状态。但一次变更过程中，对系统资源的修改不会只影响一个服务。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云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服务的视角监控变更过程如同从街边摄像头监控行车。即使车辆在此处无违规，无法保证在监控盲区的运行可控。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12690" y="2187070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274786" y="2449148"/>
            <a:ext cx="5791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变更监控工具</a:t>
            </a:r>
            <a:r>
              <a:rPr lang="en-US" altLang="zh-CN" sz="48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Agith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</a:t>
            </a:r>
            <a:r>
              <a:rPr lang="en-US" altLang="zh-CN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ent Sm</a:t>
            </a: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ith</a:t>
            </a:r>
            <a:r>
              <a:rPr lang="zh-CN" altLang="en-US" sz="4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=""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96695" y="4000624"/>
            <a:ext cx="8202279" cy="244708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75407" y="1484938"/>
            <a:ext cx="2025953" cy="3161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96580" y="309519"/>
            <a:ext cx="57603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从疫情流调到命令影响面定义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6" name="图形 25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2"/>
          <a:srcRect t="13100"/>
          <a:stretch>
            <a:fillRect/>
          </a:stretch>
        </p:blipFill>
        <p:spPr>
          <a:xfrm>
            <a:off x="841200" y="2298357"/>
            <a:ext cx="3110760" cy="44176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22254" y="255241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场所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237670" y="449332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119768" y="513533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144018" y="353391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>
          <a:xfrm>
            <a:off x="4723007" y="2697920"/>
            <a:ext cx="283002" cy="1982659"/>
          </a:xfrm>
          <a:prstGeom prst="leftBrace">
            <a:avLst>
              <a:gd name="adj1" fmla="val 66672"/>
              <a:gd name="adj2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8982" y="257152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系统资源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048982" y="3906461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进程服务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动态对象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048982" y="524966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操作语义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6078292" y="2298356"/>
            <a:ext cx="2075" cy="41324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8546387" y="2298357"/>
          <a:ext cx="2542940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71470"/>
                <a:gridCol w="127147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网络端口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dirty="0" smtClean="0"/>
                        <a:t>权限秘钥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配置文件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程序脚本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数据库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环境变量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7" name="表格 26"/>
          <p:cNvGraphicFramePr>
            <a:graphicFrameLocks noGrp="1"/>
          </p:cNvGraphicFramePr>
          <p:nvPr/>
        </p:nvGraphicFramePr>
        <p:xfrm>
          <a:off x="8533323" y="3625506"/>
          <a:ext cx="2565497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97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云服务（</a:t>
                      </a:r>
                      <a:r>
                        <a:rPr lang="en-US" altLang="zh-CN" dirty="0" smtClean="0"/>
                        <a:t>ECS/OBS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中间件（</a:t>
                      </a:r>
                      <a:r>
                        <a:rPr lang="en-US" altLang="zh-CN" dirty="0" smtClean="0"/>
                        <a:t>Kafka/LB/DNS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平台工具（</a:t>
                      </a:r>
                      <a:r>
                        <a:rPr lang="en-US" altLang="zh-CN" dirty="0" err="1" smtClean="0"/>
                        <a:t>docker</a:t>
                      </a:r>
                      <a:r>
                        <a:rPr lang="en-US" altLang="zh-CN" dirty="0" smtClean="0"/>
                        <a:t>/K8S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/>
        </p:nvGraphicFramePr>
        <p:xfrm>
          <a:off x="8523830" y="5063488"/>
          <a:ext cx="2565497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6549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CRUD</a:t>
                      </a:r>
                      <a:r>
                        <a:rPr lang="zh-CN" altLang="en-US" dirty="0" smtClean="0"/>
                        <a:t>（数据类）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 smtClean="0"/>
                        <a:t>升级、回退（版本变更）</a:t>
                      </a:r>
                      <a:endParaRPr lang="zh-CN" alt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6856924" y="2171546"/>
            <a:ext cx="4597790" cy="37565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67750" y="6430789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命令影响面</a:t>
            </a:r>
            <a:endParaRPr lang="zh-CN" altLang="en-US" dirty="0"/>
          </a:p>
        </p:txBody>
      </p:sp>
      <p:sp>
        <p:nvSpPr>
          <p:cNvPr id="19" name="等腰三角形 18"/>
          <p:cNvSpPr/>
          <p:nvPr/>
        </p:nvSpPr>
        <p:spPr>
          <a:xfrm rot="10800000">
            <a:off x="6794671" y="6035395"/>
            <a:ext cx="4548831" cy="341655"/>
          </a:xfrm>
          <a:prstGeom prst="triangle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rgbClr val="F0F4FA"/>
              </a:gs>
              <a:gs pos="79000">
                <a:schemeClr val="accent1">
                  <a:lumMod val="20000"/>
                  <a:lumOff val="8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5209" y="1211057"/>
            <a:ext cx="110221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借鉴疫情流调，将流调图中的点（场所与人）线映射为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系统中的系统资源、进程服务与操作语义，构建变更对系统影响的结构化数据，称之为“命令影响面”。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44581" y="223825"/>
            <a:ext cx="6129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构建进程树确定监控对象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=""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=""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grpSp>
        <p:nvGrpSpPr>
          <p:cNvPr id="37" name="组合 36"/>
          <p:cNvGrpSpPr/>
          <p:nvPr/>
        </p:nvGrpSpPr>
        <p:grpSpPr>
          <a:xfrm>
            <a:off x="7347538" y="1326138"/>
            <a:ext cx="4477230" cy="2336582"/>
            <a:chOff x="7347538" y="1326138"/>
            <a:chExt cx="4477230" cy="2336582"/>
          </a:xfrm>
        </p:grpSpPr>
        <p:sp>
          <p:nvSpPr>
            <p:cNvPr id="2" name="矩形 1"/>
            <p:cNvSpPr/>
            <p:nvPr/>
          </p:nvSpPr>
          <p:spPr>
            <a:xfrm>
              <a:off x="9283982" y="1326138"/>
              <a:ext cx="1194619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Bash 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8184954" y="2287596"/>
              <a:ext cx="796413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9805758" y="2287595"/>
              <a:ext cx="796413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11028355" y="2296615"/>
              <a:ext cx="796413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7347538" y="3304141"/>
              <a:ext cx="796413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538913" y="3304141"/>
              <a:ext cx="796413" cy="35857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PID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" name="直接箭头连接符 4"/>
            <p:cNvCxnSpPr>
              <a:stCxn id="2" idx="2"/>
              <a:endCxn id="14" idx="0"/>
            </p:cNvCxnSpPr>
            <p:nvPr/>
          </p:nvCxnSpPr>
          <p:spPr>
            <a:xfrm flipH="1">
              <a:off x="8583161" y="1684717"/>
              <a:ext cx="1298131" cy="60287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2" idx="2"/>
              <a:endCxn id="15" idx="0"/>
            </p:cNvCxnSpPr>
            <p:nvPr/>
          </p:nvCxnSpPr>
          <p:spPr>
            <a:xfrm>
              <a:off x="9881292" y="1684717"/>
              <a:ext cx="322673" cy="60287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2" idx="2"/>
              <a:endCxn id="16" idx="0"/>
            </p:cNvCxnSpPr>
            <p:nvPr/>
          </p:nvCxnSpPr>
          <p:spPr>
            <a:xfrm>
              <a:off x="9881292" y="1684717"/>
              <a:ext cx="1545270" cy="61189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/>
            <p:cNvCxnSpPr>
              <a:stCxn id="14" idx="2"/>
              <a:endCxn id="17" idx="0"/>
            </p:cNvCxnSpPr>
            <p:nvPr/>
          </p:nvCxnSpPr>
          <p:spPr>
            <a:xfrm flipH="1">
              <a:off x="7745745" y="2646175"/>
              <a:ext cx="837416" cy="657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8"/>
            <p:cNvCxnSpPr>
              <a:stCxn id="14" idx="2"/>
              <a:endCxn id="18" idx="0"/>
            </p:cNvCxnSpPr>
            <p:nvPr/>
          </p:nvCxnSpPr>
          <p:spPr>
            <a:xfrm>
              <a:off x="8583161" y="2646175"/>
              <a:ext cx="353959" cy="657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文本框 35"/>
          <p:cNvSpPr txBox="1"/>
          <p:nvPr/>
        </p:nvSpPr>
        <p:spPr>
          <a:xfrm>
            <a:off x="452740" y="4029628"/>
            <a:ext cx="529706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手动变更场景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用户通过堡垒机登录远程服务器，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会启动一个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执行变更命令。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Agith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部署在执行变更的节点。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56545" y="3987701"/>
            <a:ext cx="571364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作为启动参数。监控器会将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作为进程树的根节点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内核程序监控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copy_process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系统调用。当发现调用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copy_process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的进程属于进程树，将新建立的子进程的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作为叶子节点挂载在对应的父进程上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进程树中的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进程都是监控对象。</a:t>
            </a: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682" y="1927048"/>
            <a:ext cx="4838095" cy="1666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320271" y="348051"/>
            <a:ext cx="53049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分析命令确定监控行为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=""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831236"/>
            <a:ext cx="1409700" cy="116205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=""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=""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025" name="图片 4" descr="image00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065" y="2792256"/>
            <a:ext cx="402336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图片 5" descr="image004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114" y="2740593"/>
            <a:ext cx="402336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6" descr="image00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1640" y="2829194"/>
            <a:ext cx="4023360" cy="4023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48075" y="1972592"/>
          <a:ext cx="10411675" cy="124030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067048"/>
                <a:gridCol w="832829"/>
                <a:gridCol w="759775"/>
                <a:gridCol w="409109"/>
                <a:gridCol w="1271161"/>
                <a:gridCol w="642885"/>
                <a:gridCol w="832829"/>
                <a:gridCol w="555220"/>
                <a:gridCol w="1081217"/>
                <a:gridCol w="788996"/>
                <a:gridCol w="1344216"/>
                <a:gridCol w="826390"/>
              </a:tblGrid>
              <a:tr h="315904"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linux</a:t>
                      </a: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查询命令</a:t>
                      </a: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进程命令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网络访问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云服务命令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数据库命令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</a:tr>
              <a:tr h="2846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显示磁盘用量</a:t>
                      </a:r>
                    </a:p>
                  </a:txBody>
                  <a:tcPr marL="49971" marR="4997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df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路径操作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cd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启动脚本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sh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网络访问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curl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cinder</a:t>
                      </a: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cinder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进入</a:t>
                      </a:r>
                      <a:r>
                        <a:rPr lang="en-US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</a:t>
                      </a: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控制台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mysql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/>
                </a:tc>
              </a:tr>
              <a:tr h="28463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查询历史命令</a:t>
                      </a:r>
                    </a:p>
                  </a:txBody>
                  <a:tcPr marL="49971" marR="4997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history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删除文件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rm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启动</a:t>
                      </a:r>
                      <a:r>
                        <a:rPr 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脚本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python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远程访问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wget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nova</a:t>
                      </a: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nova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alt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SELECT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/>
                </a:tc>
              </a:tr>
              <a:tr h="35512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流量统计命令</a:t>
                      </a:r>
                    </a:p>
                  </a:txBody>
                  <a:tcPr marL="49971" marR="49971" marT="0" marB="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tcpdump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修改文件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vim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删除进程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kill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zh-CN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远程</a:t>
                      </a:r>
                      <a:r>
                        <a:rPr lang="zh-CN" alt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复制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err="1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scp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neutron</a:t>
                      </a:r>
                      <a:r>
                        <a:rPr lang="zh-CN" sz="105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</a:t>
                      </a: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050" dirty="0" smtClean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neutron</a:t>
                      </a:r>
                      <a:endParaRPr lang="zh-CN" sz="105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9971" marR="49971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050" b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修改</a:t>
                      </a:r>
                      <a:endParaRPr lang="zh-CN" altLang="en-US" sz="1050" b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9971" marR="4997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50" b="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UPDATE</a:t>
                      </a:r>
                      <a:endParaRPr lang="zh-CN" altLang="zh-CN" sz="1050" b="0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9971" marR="49971" marT="0" marB="0" anchor="ctr"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94761" y="636204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黑名单命令类型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227976" y="6362809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灰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名单命令类型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64255" y="639462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白名单命令类型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34152" y="1423028"/>
            <a:ext cx="10123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华为云单月运维命令（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万），划分为不同类型，逐类型完成设计监控方案，补充监控挂载点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</TotalTime>
  <Words>1003</Words>
  <Application>Microsoft Office PowerPoint</Application>
  <PresentationFormat>Widescreen</PresentationFormat>
  <Paragraphs>181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微软雅黑</vt:lpstr>
      <vt:lpstr>思源宋体 CN Heavy</vt:lpstr>
      <vt:lpstr>思源黑体 CN Bold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shangguandongdong</cp:lastModifiedBy>
  <cp:revision>74</cp:revision>
  <dcterms:created xsi:type="dcterms:W3CDTF">2022-10-13T17:28:22Z</dcterms:created>
  <dcterms:modified xsi:type="dcterms:W3CDTF">2022-11-12T00:49:05Z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1033-4.6.1.7467</vt:lpwstr>
  </property>
  <property fmtid="{D5CDD505-2E9C-101B-9397-08002B2CF9AE}" pid="3" name="_readonly">
    <vt:lpwstr/>
  </property>
  <property fmtid="{D5CDD505-2E9C-101B-9397-08002B2CF9AE}" pid="4" name="_change">
    <vt:lpwstr/>
  </property>
  <property fmtid="{D5CDD505-2E9C-101B-9397-08002B2CF9AE}" pid="5" name="_full-control">
    <vt:lpwstr/>
  </property>
  <property fmtid="{D5CDD505-2E9C-101B-9397-08002B2CF9AE}" pid="6" name="sflag">
    <vt:lpwstr>1665365208</vt:lpwstr>
  </property>
  <property fmtid="{D5CDD505-2E9C-101B-9397-08002B2CF9AE}" pid="7" name="ICV">
    <vt:lpwstr>481FE38C4A7B186DFF494863F9298547</vt:lpwstr>
  </property>
  <property fmtid="{D5CDD505-2E9C-101B-9397-08002B2CF9AE}" pid="8" name="_2015_ms_pID_725343">
    <vt:lpwstr>(2)QbJRN9tMt5JYz0nX6mHv1eSGvUrCiwbwwXAaUXJxSFQSNg8kl79NDxeEhxhNuREfSUcYl2e3
3vVPdoix3XhyaiH79NqMDiZ+WkBeefFT+dCQyzQ4W8CUwul1z4RCYSQIxzGCc0QpqCKgesRO
QG0ObvvbFd8KdPnKtOqmkauBdiQpeU3lSLwQSEOlW9uSucMLlPzhNzTtG4Y3pf+/tjbadbfx
ePiewZyzV9aai3A4hz</vt:lpwstr>
  </property>
  <property fmtid="{D5CDD505-2E9C-101B-9397-08002B2CF9AE}" pid="9" name="_2015_ms_pID_7253431">
    <vt:lpwstr>tE7tQPra9Pwvq+LlPWsfAhzVvO4pmzeDE7m0a5UnSokFtL+gxuL2wu
VRJxuGvpx1EzmoOKj+09TPcmbYYIhN4zk+XqKVZDYFOo/sOFPbwBaesIJuKsxwCtcjnTnoAF
Xekni46gbDPQxyxgUq7U0YaQayVrDrGsJSUzOibplCks69YrNw35sZh3LHFJUsM45hM=</vt:lpwstr>
  </property>
</Properties>
</file>